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4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3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5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47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0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1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5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3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8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4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69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793B63-3A98-4D5E-BA4E-49FE2E27AE66}" type="datetimeFigureOut">
              <a:rPr lang="es-CO" smtClean="0"/>
              <a:t>22/07/2025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0702CA-CE43-44E1-8A18-3A1AAA534D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1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latin typeface="Comic Sans MS" panose="030F0702030302020204" pitchFamily="66" charset="0"/>
              </a:rPr>
              <a:t>RIESGO </a:t>
            </a:r>
            <a:br>
              <a:rPr lang="es-MX" b="1" dirty="0">
                <a:latin typeface="Comic Sans MS" panose="030F0702030302020204" pitchFamily="66" charset="0"/>
              </a:rPr>
            </a:br>
            <a:r>
              <a:rPr lang="es-MX" b="1" dirty="0">
                <a:latin typeface="Comic Sans MS" panose="030F0702030302020204" pitchFamily="66" charset="0"/>
              </a:rPr>
              <a:t>PSICOSOCIAL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b="1" dirty="0">
                <a:latin typeface="Comic Sans MS" panose="030F0702030302020204" pitchFamily="66" charset="0"/>
              </a:rPr>
              <a:t>LIZETH VIADERO ROSARIO</a:t>
            </a:r>
          </a:p>
          <a:p>
            <a:r>
              <a:rPr lang="es-MX" b="1" dirty="0">
                <a:latin typeface="Comic Sans MS" panose="030F0702030302020204" pitchFamily="66" charset="0"/>
              </a:rPr>
              <a:t>FISIOTERAPEUTA</a:t>
            </a:r>
          </a:p>
          <a:p>
            <a:r>
              <a:rPr lang="es-MX" b="1" dirty="0">
                <a:latin typeface="Comic Sans MS" panose="030F0702030302020204" pitchFamily="66" charset="0"/>
              </a:rPr>
              <a:t>MAGISTER EN SEGURIDAD Y SALUD EN EL TRABAJO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74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JORNADA DE TRABAJO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3771" y="2556932"/>
            <a:ext cx="10112826" cy="33189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>
                <a:latin typeface="Comic Sans MS" panose="030F0702030302020204" pitchFamily="66" charset="0"/>
              </a:rPr>
              <a:t>Hace referencia al número de horas que se trabaja efectivamente en una jornada o día. Puede referirse también al cómputo semanal, mensual o anual de tiempo trabajado.</a:t>
            </a:r>
          </a:p>
          <a:p>
            <a:pPr algn="just"/>
            <a:endParaRPr lang="es-MX" dirty="0">
              <a:latin typeface="Comic Sans MS" panose="030F0702030302020204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Pausas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Trabajo nocturno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Rotación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Horas extras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Descansos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3441261"/>
            <a:ext cx="4869213" cy="24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6708" y="2743202"/>
            <a:ext cx="6137850" cy="1714618"/>
          </a:xfrm>
        </p:spPr>
        <p:txBody>
          <a:bodyPr/>
          <a:lstStyle/>
          <a:p>
            <a: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676767"/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rgbClr val="676767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676767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676767"/>
                </a:solidFill>
                <a:latin typeface="Century Gothic" panose="020B0502020202020204" pitchFamily="34" charset="0"/>
              </a:rPr>
              <a:t>                           </a:t>
            </a:r>
            <a:r>
              <a:rPr lang="es-MX" b="1" dirty="0" smtClean="0">
                <a:latin typeface="Comic Sans MS" panose="030F0702030302020204" pitchFamily="66" charset="0"/>
              </a:rPr>
              <a:t>GRACIAS</a:t>
            </a:r>
            <a:r>
              <a:rPr lang="en-US" dirty="0">
                <a:solidFill>
                  <a:srgbClr val="676767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676767"/>
                </a:solidFill>
                <a:latin typeface="Century Gothic" panose="020B0502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346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Comic Sans MS" panose="030F0702030302020204" pitchFamily="66" charset="0"/>
              </a:rPr>
              <a:t>ORDEN DEL DÍA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Presentación.</a:t>
            </a:r>
          </a:p>
          <a:p>
            <a:endParaRPr lang="es-CO" dirty="0">
              <a:latin typeface="Comic Sans MS" panose="030F0702030302020204" pitchFamily="66" charset="0"/>
            </a:endParaRPr>
          </a:p>
          <a:p>
            <a:r>
              <a:rPr lang="es-CO" dirty="0">
                <a:latin typeface="Comic Sans MS" panose="030F0702030302020204" pitchFamily="66" charset="0"/>
              </a:rPr>
              <a:t>TEMAS: </a:t>
            </a:r>
          </a:p>
          <a:p>
            <a:endParaRPr lang="es-CO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dirty="0">
                <a:latin typeface="Comic Sans MS" panose="030F0702030302020204" pitchFamily="66" charset="0"/>
              </a:rPr>
              <a:t>Riesgo</a:t>
            </a:r>
          </a:p>
          <a:p>
            <a:endParaRPr lang="es-CO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dirty="0">
                <a:latin typeface="Comic Sans MS" panose="030F0702030302020204" pitchFamily="66" charset="0"/>
              </a:rPr>
              <a:t>Riesgo psicosocial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41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RIESGO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latin typeface="Comic Sans MS" panose="030F0702030302020204" pitchFamily="66" charset="0"/>
              </a:rPr>
              <a:t>Es una medida de la magnitud de los daños frente a una situación peligrosa. </a:t>
            </a:r>
          </a:p>
          <a:p>
            <a:pPr algn="just"/>
            <a:endParaRPr lang="es-MX" dirty="0">
              <a:latin typeface="Comic Sans MS" panose="030F0702030302020204" pitchFamily="66" charset="0"/>
            </a:endParaRPr>
          </a:p>
          <a:p>
            <a:pPr algn="just"/>
            <a:r>
              <a:rPr lang="es-MX" dirty="0">
                <a:latin typeface="Comic Sans MS" panose="030F0702030302020204" pitchFamily="66" charset="0"/>
              </a:rPr>
              <a:t>El riesgo se mide asumiendo una determinada vulnerabilidad frente a cada tipo de peligro.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614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96199"/>
          </a:xfrm>
        </p:spPr>
        <p:txBody>
          <a:bodyPr>
            <a:normAutofit/>
          </a:bodyPr>
          <a:lstStyle/>
          <a:p>
            <a:r>
              <a:rPr lang="es-MX" b="1" dirty="0">
                <a:latin typeface="Comic Sans MS" panose="030F0702030302020204" pitchFamily="66" charset="0"/>
              </a:rPr>
              <a:t>LOS RIESGOS PSICOSOCIALES </a:t>
            </a:r>
            <a:br>
              <a:rPr lang="es-MX" b="1" dirty="0">
                <a:latin typeface="Comic Sans MS" panose="030F0702030302020204" pitchFamily="66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9977" y="2556932"/>
            <a:ext cx="9446620" cy="16594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>
                <a:latin typeface="Comic Sans MS" panose="030F0702030302020204" pitchFamily="66" charset="0"/>
              </a:rPr>
              <a:t>Se derivan de las deficiencias en el diseño, la organización y la gestión del trabajo, así como de un escaso contexto social del trabajo, y pueden producir resultados psicológicos, físicos y sociales negativos, como el estrés laboral, el agotamiento o la depresión</a:t>
            </a:r>
            <a:r>
              <a:rPr lang="es-MX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39" y="4216400"/>
            <a:ext cx="3110890" cy="18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5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35388"/>
          </a:xfrm>
        </p:spPr>
        <p:txBody>
          <a:bodyPr>
            <a:normAutofit/>
          </a:bodyPr>
          <a:lstStyle/>
          <a:p>
            <a:r>
              <a:rPr lang="es-MX" b="1" dirty="0">
                <a:latin typeface="Comic Sans MS" panose="030F0702030302020204" pitchFamily="66" charset="0"/>
              </a:rPr>
              <a:t>GESTIÓN ORGANIZACIONAL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086" y="2586446"/>
            <a:ext cx="10659291" cy="3566160"/>
          </a:xfrm>
        </p:spPr>
        <p:txBody>
          <a:bodyPr>
            <a:normAutofit fontScale="55000" lnSpcReduction="20000"/>
          </a:bodyPr>
          <a:lstStyle/>
          <a:p>
            <a:r>
              <a:rPr lang="es-MX" sz="3200" dirty="0">
                <a:latin typeface="Comic Sans MS" panose="030F0702030302020204" pitchFamily="66" charset="0"/>
              </a:rPr>
              <a:t>Es el de conseguir que una organización funcione de forma </a:t>
            </a:r>
            <a:r>
              <a:rPr lang="es-MX" sz="3200" b="1" dirty="0">
                <a:latin typeface="Comic Sans MS" panose="030F0702030302020204" pitchFamily="66" charset="0"/>
              </a:rPr>
              <a:t>eficiente</a:t>
            </a:r>
            <a:r>
              <a:rPr lang="es-MX" sz="3200" dirty="0">
                <a:latin typeface="Comic Sans MS" panose="030F0702030302020204" pitchFamily="66" charset="0"/>
              </a:rPr>
              <a:t> en el proceso de consecución de objetivos. </a:t>
            </a:r>
          </a:p>
          <a:p>
            <a:r>
              <a:rPr lang="es-MX" sz="3200" dirty="0">
                <a:latin typeface="Comic Sans MS" panose="030F0702030302020204" pitchFamily="66" charset="0"/>
              </a:rPr>
              <a:t>Para esto, lo que se busca es </a:t>
            </a:r>
            <a:r>
              <a:rPr lang="es-MX" sz="3200" b="1" dirty="0">
                <a:latin typeface="Comic Sans MS" panose="030F0702030302020204" pitchFamily="66" charset="0"/>
              </a:rPr>
              <a:t>planificar</a:t>
            </a:r>
            <a:r>
              <a:rPr lang="es-MX" sz="3200" dirty="0">
                <a:latin typeface="Comic Sans MS" panose="030F0702030302020204" pitchFamily="66" charset="0"/>
              </a:rPr>
              <a:t> una gestión de recursos materiales y humanos óptima.</a:t>
            </a:r>
          </a:p>
          <a:p>
            <a:endParaRPr lang="es-MX" sz="3200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Estilo de mando pago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Contratación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Participación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Inducción y capacitación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Bienestar social evaluación del desempeño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latin typeface="Comic Sans MS" panose="030F0702030302020204" pitchFamily="66" charset="0"/>
              </a:rPr>
              <a:t>Manejo de cambios. 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36" y="3490736"/>
            <a:ext cx="2920237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CARACTERÍSTICAS DE LA ORGANIZACIÓN DEL TRABAJO</a:t>
            </a:r>
            <a:br>
              <a:rPr lang="es-CO" b="1" dirty="0">
                <a:latin typeface="Comic Sans MS" panose="030F0702030302020204" pitchFamily="66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3771" y="2556931"/>
            <a:ext cx="7654835" cy="34519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>
                <a:latin typeface="Comic Sans MS" panose="030F0702030302020204" pitchFamily="66" charset="0"/>
              </a:rPr>
              <a:t>Proceso de decisión por el que se resuelve la forma en la que la empresa va a desempeñar las tareas con las que debe obtener sus productos o servicios.</a:t>
            </a:r>
            <a:endParaRPr lang="es-CO" dirty="0">
              <a:latin typeface="Comic Sans MS" panose="030F0702030302020204" pitchFamily="66" charset="0"/>
            </a:endParaRPr>
          </a:p>
          <a:p>
            <a:endParaRPr lang="es-CO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Comunicación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Tecnología 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Organización del trabajo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Demandas cualitativas y cuantitativas de la labor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25" y="2556931"/>
            <a:ext cx="2717391" cy="15637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25" y="4332978"/>
            <a:ext cx="2367592" cy="16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CARACTERÍSTICAS DEL GRUPO SOCIAL DE TRABAJO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897" y="2556932"/>
            <a:ext cx="10763794" cy="3451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>
                <a:latin typeface="Comic Sans MS" panose="030F0702030302020204" pitchFamily="66" charset="0"/>
              </a:rPr>
              <a:t>El </a:t>
            </a:r>
            <a:r>
              <a:rPr lang="es-MX" b="1" dirty="0">
                <a:latin typeface="Comic Sans MS" panose="030F0702030302020204" pitchFamily="66" charset="0"/>
              </a:rPr>
              <a:t>ambiente</a:t>
            </a:r>
            <a:r>
              <a:rPr lang="es-MX" dirty="0">
                <a:latin typeface="Comic Sans MS" panose="030F0702030302020204" pitchFamily="66" charset="0"/>
              </a:rPr>
              <a:t> de trabajo debe ser </a:t>
            </a:r>
            <a:r>
              <a:rPr lang="es-MX" b="1" dirty="0">
                <a:latin typeface="Comic Sans MS" panose="030F0702030302020204" pitchFamily="66" charset="0"/>
              </a:rPr>
              <a:t>agradable</a:t>
            </a:r>
            <a:r>
              <a:rPr lang="es-MX" dirty="0">
                <a:latin typeface="Comic Sans MS" panose="030F0702030302020204" pitchFamily="66" charset="0"/>
              </a:rPr>
              <a:t> para cada una de las personas que se encuentre en la organización, independientemente del cargo que se le asigno.</a:t>
            </a:r>
            <a:endParaRPr lang="es-CO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endParaRPr lang="es-CO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Relaciones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Cohesión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Calidad de interacciones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Trabajo en equipo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5" y="3485262"/>
            <a:ext cx="3453705" cy="23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CONDICIONES DE LA TAREA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2534194"/>
            <a:ext cx="10593977" cy="3657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>
                <a:latin typeface="Comic Sans MS" panose="030F0702030302020204" pitchFamily="66" charset="0"/>
              </a:rPr>
              <a:t>Todos los aspectos </a:t>
            </a:r>
            <a:r>
              <a:rPr lang="es-CO" dirty="0" err="1">
                <a:latin typeface="Comic Sans MS" panose="030F0702030302020204" pitchFamily="66" charset="0"/>
              </a:rPr>
              <a:t>intralaborales</a:t>
            </a:r>
            <a:r>
              <a:rPr lang="es-CO" dirty="0">
                <a:latin typeface="Comic Sans MS" panose="030F0702030302020204" pitchFamily="66" charset="0"/>
              </a:rPr>
              <a:t>, </a:t>
            </a:r>
            <a:r>
              <a:rPr lang="es-CO" dirty="0" err="1">
                <a:latin typeface="Comic Sans MS" panose="030F0702030302020204" pitchFamily="66" charset="0"/>
              </a:rPr>
              <a:t>extralaborales</a:t>
            </a:r>
            <a:r>
              <a:rPr lang="es-CO" dirty="0">
                <a:latin typeface="Comic Sans MS" panose="030F0702030302020204" pitchFamily="66" charset="0"/>
              </a:rPr>
              <a:t> e individuales que están presentes al realizar una labor encaminada a la producción de bienes, servicios y/o conocimiento</a:t>
            </a:r>
            <a:r>
              <a:rPr lang="es-CO" dirty="0" smtClean="0">
                <a:latin typeface="Comic Sans MS" panose="030F0702030302020204" pitchFamily="66" charset="0"/>
              </a:rPr>
              <a:t>.</a:t>
            </a:r>
            <a:endParaRPr lang="es-CO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Carga mental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Contenido de la tarea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Demandas emocionales 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Sistemas de control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Definiciones de roles</a:t>
            </a:r>
          </a:p>
          <a:p>
            <a:pPr marL="742950" indent="-742950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Monotonía </a:t>
            </a:r>
            <a:r>
              <a:rPr lang="es-CO" dirty="0" err="1">
                <a:latin typeface="Comic Sans MS" panose="030F0702030302020204" pitchFamily="66" charset="0"/>
              </a:rPr>
              <a:t>e.t.c</a:t>
            </a:r>
            <a:r>
              <a:rPr lang="es-CO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99" y="3392809"/>
            <a:ext cx="3227699" cy="24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INTERFASE PERSONA - TAREA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332" y="2429691"/>
            <a:ext cx="6204857" cy="389273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>
                <a:latin typeface="Comic Sans MS" panose="030F0702030302020204" pitchFamily="66" charset="0"/>
              </a:rPr>
              <a:t>Pertinencia del </a:t>
            </a:r>
            <a:r>
              <a:rPr lang="es-MX" b="1" dirty="0">
                <a:latin typeface="Comic Sans MS" panose="030F0702030302020204" pitchFamily="66" charset="0"/>
              </a:rPr>
              <a:t>conocimiento</a:t>
            </a:r>
            <a:r>
              <a:rPr lang="es-MX" dirty="0">
                <a:latin typeface="Comic Sans MS" panose="030F0702030302020204" pitchFamily="66" charset="0"/>
              </a:rPr>
              <a:t> y </a:t>
            </a:r>
            <a:r>
              <a:rPr lang="es-MX" b="1" dirty="0">
                <a:latin typeface="Comic Sans MS" panose="030F0702030302020204" pitchFamily="66" charset="0"/>
              </a:rPr>
              <a:t>habilidades</a:t>
            </a:r>
            <a:r>
              <a:rPr lang="es-MX" dirty="0">
                <a:latin typeface="Comic Sans MS" panose="030F0702030302020204" pitchFamily="66" charset="0"/>
              </a:rPr>
              <a:t> que tiene la </a:t>
            </a:r>
            <a:r>
              <a:rPr lang="es-MX" b="1" dirty="0">
                <a:latin typeface="Comic Sans MS" panose="030F0702030302020204" pitchFamily="66" charset="0"/>
              </a:rPr>
              <a:t>persona</a:t>
            </a:r>
            <a:r>
              <a:rPr lang="es-MX" dirty="0">
                <a:latin typeface="Comic Sans MS" panose="030F0702030302020204" pitchFamily="66" charset="0"/>
              </a:rPr>
              <a:t> en relación con las demandas de la tarea, los niveles de </a:t>
            </a:r>
            <a:r>
              <a:rPr lang="es-MX" b="1" dirty="0">
                <a:latin typeface="Comic Sans MS" panose="030F0702030302020204" pitchFamily="66" charset="0"/>
              </a:rPr>
              <a:t>iniciativa</a:t>
            </a:r>
            <a:r>
              <a:rPr lang="es-MX" dirty="0">
                <a:latin typeface="Comic Sans MS" panose="030F0702030302020204" pitchFamily="66" charset="0"/>
              </a:rPr>
              <a:t> y </a:t>
            </a:r>
            <a:r>
              <a:rPr lang="es-MX" b="1" dirty="0">
                <a:latin typeface="Comic Sans MS" panose="030F0702030302020204" pitchFamily="66" charset="0"/>
              </a:rPr>
              <a:t>autonomía</a:t>
            </a:r>
            <a:r>
              <a:rPr lang="es-MX" dirty="0">
                <a:latin typeface="Comic Sans MS" panose="030F0702030302020204" pitchFamily="66" charset="0"/>
              </a:rPr>
              <a:t> que le son permitidos y el reconocimiento, así como la identificación de la persona con la tarea y con la organización.</a:t>
            </a:r>
          </a:p>
          <a:p>
            <a:pPr algn="just"/>
            <a:endParaRPr lang="es-MX" dirty="0">
              <a:latin typeface="Comic Sans MS" panose="030F0702030302020204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Conocimiento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Comic Sans MS" panose="030F0702030302020204" pitchFamily="66" charset="0"/>
              </a:rPr>
              <a:t>Habilidades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relación</a:t>
            </a:r>
            <a:r>
              <a:rPr lang="en-US" dirty="0">
                <a:latin typeface="Comic Sans MS" panose="030F0702030302020204" pitchFamily="66" charset="0"/>
              </a:rPr>
              <a:t> con la </a:t>
            </a:r>
            <a:r>
              <a:rPr lang="en-US" dirty="0" err="1">
                <a:latin typeface="Comic Sans MS" panose="030F0702030302020204" pitchFamily="66" charset="0"/>
              </a:rPr>
              <a:t>demanda</a:t>
            </a:r>
            <a:r>
              <a:rPr lang="en-US" dirty="0">
                <a:latin typeface="Comic Sans MS" panose="030F0702030302020204" pitchFamily="66" charset="0"/>
              </a:rPr>
              <a:t> de la </a:t>
            </a:r>
            <a:r>
              <a:rPr lang="en-US" dirty="0" err="1">
                <a:latin typeface="Comic Sans MS" panose="030F0702030302020204" pitchFamily="66" charset="0"/>
              </a:rPr>
              <a:t>tarea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Iniciativa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Autonomía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Reconocimiento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latin typeface="Comic Sans MS" panose="030F0702030302020204" pitchFamily="66" charset="0"/>
              </a:rPr>
              <a:t>Identificación de la persona con la tarea y la organización </a:t>
            </a:r>
            <a:endParaRPr lang="es-MX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450" y="2429691"/>
            <a:ext cx="2517913" cy="1888435"/>
          </a:xfrm>
          <a:prstGeom prst="rect">
            <a:avLst/>
          </a:prstGeom>
        </p:spPr>
      </p:pic>
      <p:pic>
        <p:nvPicPr>
          <p:cNvPr id="5" name="Picture 2" descr="Factores de riesgos_IAFJ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94" y="4318126"/>
            <a:ext cx="2367921" cy="18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412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Comic Sans MS</vt:lpstr>
      <vt:lpstr>Garamond</vt:lpstr>
      <vt:lpstr>Wingdings</vt:lpstr>
      <vt:lpstr>Orgánico</vt:lpstr>
      <vt:lpstr>RIESGO  PSICOSOCIAL</vt:lpstr>
      <vt:lpstr>ORDEN DEL DÍA</vt:lpstr>
      <vt:lpstr>RIESGO</vt:lpstr>
      <vt:lpstr>LOS RIESGOS PSICOSOCIALES  </vt:lpstr>
      <vt:lpstr>GESTIÓN ORGANIZACIONAL </vt:lpstr>
      <vt:lpstr>CARACTERÍSTICAS DE LA ORGANIZACIÓN DEL TRABAJO </vt:lpstr>
      <vt:lpstr>CARACTERÍSTICAS DEL GRUPO SOCIAL DE TRABAJO</vt:lpstr>
      <vt:lpstr>CONDICIONES DE LA TAREA</vt:lpstr>
      <vt:lpstr>INTERFASE PERSONA - TAREA</vt:lpstr>
      <vt:lpstr>JORNADA DE TRABAJO </vt:lpstr>
      <vt:lpstr>                               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  PSICOSOCIAL</dc:title>
  <dc:creator>EQUIPO</dc:creator>
  <cp:lastModifiedBy>EQUIPO</cp:lastModifiedBy>
  <cp:revision>2</cp:revision>
  <dcterms:created xsi:type="dcterms:W3CDTF">2025-07-22T17:01:19Z</dcterms:created>
  <dcterms:modified xsi:type="dcterms:W3CDTF">2025-07-22T17:15:28Z</dcterms:modified>
</cp:coreProperties>
</file>